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6"/>
  </p:notesMasterIdLst>
  <p:handoutMasterIdLst>
    <p:handoutMasterId r:id="rId27"/>
  </p:handoutMasterIdLst>
  <p:sldIdLst>
    <p:sldId id="746" r:id="rId2"/>
    <p:sldId id="738" r:id="rId3"/>
    <p:sldId id="749" r:id="rId4"/>
    <p:sldId id="750" r:id="rId5"/>
    <p:sldId id="751" r:id="rId6"/>
    <p:sldId id="752" r:id="rId7"/>
    <p:sldId id="818" r:id="rId8"/>
    <p:sldId id="764" r:id="rId9"/>
    <p:sldId id="808" r:id="rId10"/>
    <p:sldId id="765" r:id="rId11"/>
    <p:sldId id="823" r:id="rId12"/>
    <p:sldId id="824" r:id="rId13"/>
    <p:sldId id="767" r:id="rId14"/>
    <p:sldId id="769" r:id="rId15"/>
    <p:sldId id="819" r:id="rId16"/>
    <p:sldId id="820" r:id="rId17"/>
    <p:sldId id="821" r:id="rId18"/>
    <p:sldId id="822" r:id="rId19"/>
    <p:sldId id="814" r:id="rId20"/>
    <p:sldId id="816" r:id="rId21"/>
    <p:sldId id="796" r:id="rId22"/>
    <p:sldId id="792" r:id="rId23"/>
    <p:sldId id="783" r:id="rId24"/>
    <p:sldId id="785" r:id="rId25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9"/>
            <p14:sldId id="750"/>
            <p14:sldId id="751"/>
            <p14:sldId id="752"/>
            <p14:sldId id="818"/>
            <p14:sldId id="764"/>
            <p14:sldId id="808"/>
            <p14:sldId id="765"/>
            <p14:sldId id="823"/>
            <p14:sldId id="824"/>
            <p14:sldId id="767"/>
            <p14:sldId id="769"/>
            <p14:sldId id="819"/>
            <p14:sldId id="820"/>
            <p14:sldId id="821"/>
            <p14:sldId id="822"/>
            <p14:sldId id="814"/>
            <p14:sldId id="816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38" d="100"/>
          <a:sy n="38" d="100"/>
        </p:scale>
        <p:origin x="96" y="7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10.10.2018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10.10.2018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=""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=""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=""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=""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=""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=""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=""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=""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=""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=""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err="1"/>
              <a:t>Практикоориентированность</a:t>
            </a:r>
            <a:endParaRPr lang="ru-RU" dirty="0"/>
          </a:p>
          <a:p>
            <a:pPr lvl="1"/>
            <a:endParaRPr lang="en-US" dirty="0" smtClean="0"/>
          </a:p>
          <a:p>
            <a:pPr lvl="1"/>
            <a:r>
              <a:rPr lang="ru-RU" dirty="0"/>
              <a:t>Наглядность</a:t>
            </a:r>
          </a:p>
          <a:p>
            <a:pPr lvl="1"/>
            <a:endParaRPr lang="en-US" dirty="0" smtClean="0"/>
          </a:p>
          <a:p>
            <a:pPr lvl="1"/>
            <a:r>
              <a:rPr lang="ru-RU" dirty="0"/>
              <a:t>Демонстрация проблемы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Понятность </a:t>
            </a:r>
            <a:r>
              <a:rPr lang="ru-RU" dirty="0"/>
              <a:t>вместо полноты </a:t>
            </a:r>
            <a:r>
              <a:rPr lang="ru-RU" dirty="0" smtClean="0"/>
              <a:t>изложения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-82" b="4894"/>
          <a:stretch/>
        </p:blipFill>
        <p:spPr>
          <a:xfrm>
            <a:off x="2660649" y="3121010"/>
            <a:ext cx="19061114" cy="10197287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6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-2" r="-93" b="-1241"/>
          <a:stretch/>
        </p:blipFill>
        <p:spPr>
          <a:xfrm>
            <a:off x="3232944" y="3026560"/>
            <a:ext cx="17916525" cy="10202271"/>
          </a:xfr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563321"/>
              </p:ext>
            </p:extLst>
          </p:nvPr>
        </p:nvGraphicFramePr>
        <p:xfrm>
          <a:off x="1135062" y="4495800"/>
          <a:ext cx="22112288" cy="5905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80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28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280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2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81100">
                <a:tc>
                  <a:txBody>
                    <a:bodyPr/>
                    <a:lstStyle/>
                    <a:p>
                      <a:r>
                        <a:rPr lang="ru-RU" sz="4400" dirty="0" smtClean="0"/>
                        <a:t>Курс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dirty="0" smtClean="0"/>
                        <a:t>Белый пояс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dirty="0" smtClean="0"/>
                        <a:t>Жёлтый пояс</a:t>
                      </a:r>
                      <a:endParaRPr lang="ru-RU" sz="4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sz="4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r>
                        <a:rPr lang="ru-RU" sz="4400" dirty="0" smtClean="0"/>
                        <a:t>Дата запуска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dirty="0" smtClean="0"/>
                        <a:t>Июнь 2017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dirty="0" smtClean="0"/>
                        <a:t>Декабрь 2017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dirty="0" smtClean="0"/>
                        <a:t>Июль 2018</a:t>
                      </a:r>
                      <a:endParaRPr lang="ru-RU" sz="4400" dirty="0"/>
                    </a:p>
                  </a:txBody>
                  <a:tcPr anchor="ctr"/>
                </a:tc>
              </a:tr>
              <a:tr h="1181100">
                <a:tc>
                  <a:txBody>
                    <a:bodyPr/>
                    <a:lstStyle/>
                    <a:p>
                      <a:r>
                        <a:rPr lang="ru-RU" sz="4400" dirty="0" smtClean="0"/>
                        <a:t>Активные</a:t>
                      </a:r>
                      <a:r>
                        <a:rPr lang="ru-RU" sz="4400" baseline="0" dirty="0" smtClean="0"/>
                        <a:t> участники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16 943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2440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464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r>
                        <a:rPr lang="ru-RU" sz="4400" dirty="0" smtClean="0"/>
                        <a:t>Выпускники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969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223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17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r>
                        <a:rPr lang="ru-RU" sz="4400" dirty="0" smtClean="0"/>
                        <a:t>Оценка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4,8/5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4,9/5</a:t>
                      </a:r>
                      <a:endParaRPr lang="ru-RU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5/5</a:t>
                      </a:r>
                      <a:endParaRPr lang="ru-RU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7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69027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«Жёлтый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3048001" y="3048001"/>
            <a:ext cx="19827874" cy="7250114"/>
          </a:xfrm>
        </p:spPr>
        <p:txBody>
          <a:bodyPr/>
          <a:lstStyle/>
          <a:p>
            <a:r>
              <a:rPr lang="ru-RU" dirty="0"/>
              <a:t>На работе </a:t>
            </a:r>
            <a:r>
              <a:rPr lang="ru-RU" dirty="0" smtClean="0"/>
              <a:t>пригодились</a:t>
            </a:r>
          </a:p>
          <a:p>
            <a:r>
              <a:rPr lang="ru-RU" dirty="0" smtClean="0"/>
              <a:t>знания </a:t>
            </a:r>
            <a:r>
              <a:rPr lang="ru-RU" dirty="0"/>
              <a:t>по </a:t>
            </a:r>
            <a:r>
              <a:rPr lang="ru-RU" dirty="0" smtClean="0"/>
              <a:t>декомпозиции,</a:t>
            </a:r>
          </a:p>
          <a:p>
            <a:r>
              <a:rPr lang="ru-RU" dirty="0" smtClean="0"/>
              <a:t>алгоритмам </a:t>
            </a:r>
            <a:r>
              <a:rPr lang="ru-RU" dirty="0"/>
              <a:t>и </a:t>
            </a:r>
            <a:r>
              <a:rPr lang="ru-RU" dirty="0" smtClean="0"/>
              <a:t>юнит-</a:t>
            </a:r>
          </a:p>
          <a:p>
            <a:r>
              <a:rPr lang="ru-RU" dirty="0" smtClean="0"/>
              <a:t>тестированию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</a:t>
            </a:r>
            <a:r>
              <a:rPr lang="ru-RU" smtClean="0"/>
              <a:t>«Красный пояс </a:t>
            </a:r>
            <a:r>
              <a:rPr lang="ru-RU" dirty="0" smtClean="0"/>
              <a:t>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3048001" y="3048001"/>
            <a:ext cx="19827874" cy="7250114"/>
          </a:xfrm>
        </p:spPr>
        <p:txBody>
          <a:bodyPr/>
          <a:lstStyle/>
          <a:p>
            <a:r>
              <a:rPr lang="ru-RU" dirty="0"/>
              <a:t>Один из лучших курсов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</a:t>
            </a:r>
            <a:r>
              <a:rPr lang="ru-RU" dirty="0"/>
              <a:t>я проходил в </a:t>
            </a:r>
            <a:r>
              <a:rPr lang="ru-RU" dirty="0" smtClean="0"/>
              <a:t>жизни.</a:t>
            </a:r>
          </a:p>
          <a:p>
            <a:r>
              <a:rPr lang="ru-RU" dirty="0" smtClean="0"/>
              <a:t>Не только </a:t>
            </a:r>
            <a:r>
              <a:rPr lang="ru-RU" dirty="0"/>
              <a:t>по </a:t>
            </a:r>
            <a:r>
              <a:rPr lang="ru-RU" dirty="0" smtClean="0"/>
              <a:t>языку</a:t>
            </a:r>
          </a:p>
          <a:p>
            <a:r>
              <a:rPr lang="ru-RU" dirty="0" smtClean="0"/>
              <a:t>программирования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76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10" name="Текст 1"/>
          <p:cNvSpPr txBox="1">
            <a:spLocks/>
          </p:cNvSpPr>
          <p:nvPr/>
        </p:nvSpPr>
        <p:spPr>
          <a:xfrm>
            <a:off x="4178301" y="10674350"/>
            <a:ext cx="17148970" cy="1144588"/>
          </a:xfrm>
          <a:prstGeom prst="rect">
            <a:avLst/>
          </a:prstGeom>
        </p:spPr>
        <p:txBody>
          <a:bodyPr vert="horz" lIns="0" tIns="165592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bg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308" indent="0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000" kern="1200" baseline="0">
                <a:solidFill>
                  <a:schemeClr val="tx1">
                    <a:tint val="75000"/>
                  </a:schemeClr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828619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2742927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3657235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571543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5485852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6400160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7314468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Bjarne Stroustrup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048001" y="3048001"/>
            <a:ext cx="18263741" cy="7250114"/>
          </a:xfrm>
          <a:prstGeom prst="rect">
            <a:avLst/>
          </a:prstGeom>
        </p:spPr>
        <p:txBody>
          <a:bodyPr vert="horz" wrap="square" lIns="0" tIns="107995" rIns="467977" bIns="45718" rtlCol="0" anchor="ctr">
            <a:noAutofit/>
          </a:bodyPr>
          <a:lstStyle>
            <a:lvl1pPr marL="791960" indent="-1115944" algn="l" defTabSz="1828619" rtl="0" eaLnBrk="1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kern="1200" baseline="0">
                <a:solidFill>
                  <a:schemeClr val="bg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431978" indent="-431978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007950" indent="-539973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007950" indent="-539973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1960" marR="0" lvl="0" indent="-1115944" algn="l" defTabSz="1828619" rtl="0" eaLnBrk="1" fontAlgn="auto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4000"/>
              <a:buFont typeface="Arial" panose="020B0604020202020204" pitchFamily="34" charset="0"/>
              <a:buChar char="│"/>
              <a:tabLst/>
              <a:defRPr/>
            </a:pP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Teaching is relatively</a:t>
            </a:r>
            <a:endParaRPr kumimoji="0" lang="ru-RU" sz="1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791960" marR="0" lvl="0" indent="-1115944" algn="l" defTabSz="1828619" rtl="0" eaLnBrk="1" fontAlgn="auto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4000"/>
              <a:buFont typeface="Arial" panose="020B0604020202020204" pitchFamily="34" charset="0"/>
              <a:buChar char="│"/>
              <a:tabLst/>
              <a:defRPr/>
            </a:pP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easy. Getting people</a:t>
            </a:r>
            <a:endParaRPr kumimoji="0" lang="ru-RU" sz="1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791960" marR="0" lvl="0" indent="-1115944" algn="l" defTabSz="1828619" rtl="0" eaLnBrk="1" fontAlgn="auto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4000"/>
              <a:buFont typeface="Arial" panose="020B0604020202020204" pitchFamily="34" charset="0"/>
              <a:buChar char="│"/>
              <a:tabLst/>
              <a:defRPr/>
            </a:pP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to</a:t>
            </a:r>
            <a:r>
              <a:rPr kumimoji="0" lang="ru-RU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 </a:t>
            </a: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learn is hard</a:t>
            </a:r>
            <a:endParaRPr kumimoji="0" lang="ru-RU" sz="1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1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Просто о сложном: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Рисунок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7" b="14501"/>
          <a:stretch/>
        </p:blipFill>
        <p:spPr>
          <a:xfrm>
            <a:off x="16770112" y="1935158"/>
            <a:ext cx="3816588" cy="1040350"/>
          </a:xfrm>
        </p:spPr>
      </p:pic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1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9996440" y="10411903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принципах объектно-ориентированного программирования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68074" y="2738395"/>
            <a:ext cx="4905510" cy="7755929"/>
            <a:chOff x="-389571" y="1828800"/>
            <a:chExt cx="4905510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389571" y="8384400"/>
              <a:ext cx="49055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руководитель службы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70005" y="4511163"/>
            <a:ext cx="4815742" cy="7755929"/>
            <a:chOff x="4265757" y="1828800"/>
            <a:chExt cx="4815742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65757" y="8384400"/>
              <a:ext cx="48157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руководитель группы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059525" y="3226344"/>
            <a:ext cx="4195765" cy="7267979"/>
            <a:chOff x="18503985" y="1822341"/>
            <a:chExt cx="4195765" cy="7267979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0695" y="1822341"/>
              <a:ext cx="4109055" cy="594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503985" y="7889991"/>
              <a:ext cx="408958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Михаил Матросов</a:t>
              </a:r>
            </a:p>
            <a:p>
              <a:pPr algn="ctr"/>
              <a:r>
                <a:rPr lang="en-US" dirty="0"/>
                <a:t>Align </a:t>
              </a:r>
              <a:r>
                <a:rPr lang="en-US" dirty="0" smtClean="0"/>
                <a:t>Technology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создания онлайн курсов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Полностью автоматическая проверка работ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каждый момент люди должны понимать, зачем они тратят</a:t>
            </a:r>
          </a:p>
          <a:p>
            <a:pPr lvl="1"/>
            <a:r>
              <a:rPr lang="ru-RU" dirty="0" smtClean="0"/>
              <a:t>время и деньги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Важно обеспечить ранний эффект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передаём свой опыт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84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032125" y="10629900"/>
            <a:ext cx="5724525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163551" y="11818938"/>
            <a:ext cx="5514974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756651" y="11818938"/>
            <a:ext cx="4406900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8678524" y="11818937"/>
            <a:ext cx="4595814" cy="647383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363293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=""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=""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=""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=""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=""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«Хороший»</a:t>
                      </a:r>
                      <a:r>
                        <a:rPr lang="ru-RU" baseline="0" dirty="0" smtClean="0"/>
                        <a:t> код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Финальный проект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162301" y="4599676"/>
            <a:ext cx="546735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880475" y="4599676"/>
            <a:ext cx="416242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293724" y="4599676"/>
            <a:ext cx="527050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8815049" y="4599676"/>
            <a:ext cx="437039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lang="ru-RU" dirty="0" smtClean="0">
                <a:solidFill>
                  <a:schemeClr val="tx1"/>
                </a:solidFill>
              </a:rPr>
              <a:t> задача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541723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=""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=""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=""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=""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=""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«Хороший»</a:t>
                      </a:r>
                      <a:r>
                        <a:rPr lang="ru-RU" baseline="0" dirty="0" smtClean="0"/>
                        <a:t> код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Программа курсов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grpSp>
        <p:nvGrpSpPr>
          <p:cNvPr id="7" name="Группа 6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5434296" y="9031920"/>
              <a:ext cx="4193787" cy="2289600"/>
            </a:xfrm>
            <a:prstGeom prst="wedgeRoundRectCallout">
              <a:avLst>
                <a:gd name="adj1" fmla="val -38069"/>
                <a:gd name="adj2" fmla="val -214057"/>
                <a:gd name="adj3" fmla="val 16667"/>
              </a:avLst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61191</TotalTime>
  <Words>691</Words>
  <Application>Microsoft Office PowerPoint</Application>
  <PresentationFormat>Произвольный</PresentationFormat>
  <Paragraphs>265</Paragraphs>
  <Slides>24</Slides>
  <Notes>2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Просто о сложном: опыт создания курсов на Coursera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Особенности создания онлайн курсов </vt:lpstr>
      <vt:lpstr>Программа курсов</vt:lpstr>
      <vt:lpstr>Программа курсов</vt:lpstr>
      <vt:lpstr>Принципы создания курсов</vt:lpstr>
      <vt:lpstr>Наглядность</vt:lpstr>
      <vt:lpstr>Демонстрация проблемы</vt:lpstr>
      <vt:lpstr>Понятность вместо полноты изложения</vt:lpstr>
      <vt:lpstr>Презентация PowerPoint</vt:lpstr>
      <vt:lpstr>Результаты</vt:lpstr>
      <vt:lpstr>Презентация PowerPoint</vt:lpstr>
      <vt:lpstr>Презентация PowerPoint</vt:lpstr>
      <vt:lpstr>Презентация PowerPoint</vt:lpstr>
      <vt:lpstr>Понятность</vt:lpstr>
      <vt:lpstr>Практичность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1524</cp:revision>
  <dcterms:created xsi:type="dcterms:W3CDTF">2014-09-09T08:22:07Z</dcterms:created>
  <dcterms:modified xsi:type="dcterms:W3CDTF">2018-10-10T06:57:48Z</dcterms:modified>
  <cp:category>presentation technology</cp:category>
</cp:coreProperties>
</file>